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2B2F75-C9A7-4C02-BA2F-E57A223375DA}">
  <a:tblStyle styleId="{B62B2F75-C9A7-4C02-BA2F-E57A223375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Igual que DFS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919800"/>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Sistemas de Inteligencia Artificial</a:t>
            </a:r>
            <a:endParaRPr/>
          </a:p>
        </p:txBody>
      </p:sp>
      <p:sp>
        <p:nvSpPr>
          <p:cNvPr id="68" name="Shape 68"/>
          <p:cNvSpPr txBox="1"/>
          <p:nvPr>
            <p:ph idx="1" type="subTitle"/>
          </p:nvPr>
        </p:nvSpPr>
        <p:spPr>
          <a:xfrm>
            <a:off x="390525" y="1853400"/>
            <a:ext cx="70758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2400"/>
              <a:t>Búsqueda</a:t>
            </a:r>
            <a:endParaRPr sz="2400"/>
          </a:p>
        </p:txBody>
      </p:sp>
      <p:sp>
        <p:nvSpPr>
          <p:cNvPr id="69" name="Shape 69"/>
          <p:cNvSpPr txBox="1"/>
          <p:nvPr>
            <p:ph idx="1" type="subTitle"/>
          </p:nvPr>
        </p:nvSpPr>
        <p:spPr>
          <a:xfrm>
            <a:off x="-69850" y="2391150"/>
            <a:ext cx="3300900" cy="2385600"/>
          </a:xfrm>
          <a:prstGeom prst="rect">
            <a:avLst/>
          </a:prstGeom>
        </p:spPr>
        <p:txBody>
          <a:bodyPr anchorCtr="0" anchor="t" bIns="91425" lIns="91425" spcFirstLastPara="1" rIns="91425" wrap="square" tIns="91425">
            <a:noAutofit/>
          </a:bodyPr>
          <a:lstStyle/>
          <a:p>
            <a:pPr indent="457200" lvl="0" marL="0">
              <a:spcBef>
                <a:spcPts val="0"/>
              </a:spcBef>
              <a:spcAft>
                <a:spcPts val="0"/>
              </a:spcAft>
              <a:buNone/>
            </a:pPr>
            <a:r>
              <a:rPr lang="es" sz="2400"/>
              <a:t>Grupo 1:</a:t>
            </a:r>
            <a:endParaRPr sz="2400"/>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Caracciolo - 56382</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González Fernández  - 55746</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Nicastro - 55291</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Guido - 54432</a:t>
            </a:r>
            <a:endParaRPr b="1" sz="1400">
              <a:solidFill>
                <a:srgbClr val="FFFFFF"/>
              </a:solidFill>
            </a:endParaRPr>
          </a:p>
          <a:p>
            <a:pPr indent="0" lvl="0" marL="0" rtl="0">
              <a:spcBef>
                <a:spcPts val="0"/>
              </a:spcBef>
              <a:spcAft>
                <a:spcPts val="0"/>
              </a:spcAft>
              <a:buNone/>
            </a:pPr>
            <a:r>
              <a:t/>
            </a:r>
            <a:endParaRPr sz="2400"/>
          </a:p>
        </p:txBody>
      </p:sp>
      <p:pic>
        <p:nvPicPr>
          <p:cNvPr id="70" name="Shape 70"/>
          <p:cNvPicPr preferRelativeResize="0"/>
          <p:nvPr/>
        </p:nvPicPr>
        <p:blipFill>
          <a:blip r:embed="rId3">
            <a:alphaModFix/>
          </a:blip>
          <a:stretch>
            <a:fillRect/>
          </a:stretch>
        </p:blipFill>
        <p:spPr>
          <a:xfrm>
            <a:off x="3807375" y="1142450"/>
            <a:ext cx="3658950" cy="344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s"/>
              <a:t>Métodos de Búsqueda informada</a:t>
            </a:r>
            <a:endParaRPr/>
          </a:p>
          <a:p>
            <a:pPr indent="0" lvl="0" marL="0" rt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Heurísticas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226075" y="148375"/>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Poda</a:t>
            </a:r>
            <a:endParaRPr/>
          </a:p>
        </p:txBody>
      </p:sp>
      <p:sp>
        <p:nvSpPr>
          <p:cNvPr id="138" name="Shape 138"/>
          <p:cNvSpPr txBox="1"/>
          <p:nvPr>
            <p:ph idx="1" type="body"/>
          </p:nvPr>
        </p:nvSpPr>
        <p:spPr>
          <a:xfrm>
            <a:off x="226075" y="1147475"/>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600"/>
              <a:t>Si el estado es </a:t>
            </a:r>
            <a:r>
              <a:rPr lang="es" sz="1600"/>
              <a:t>inválido</a:t>
            </a:r>
            <a:r>
              <a:rPr lang="es" sz="1600"/>
              <a:t>, la </a:t>
            </a:r>
            <a:r>
              <a:rPr lang="es" sz="1600"/>
              <a:t>heurística</a:t>
            </a:r>
            <a:r>
              <a:rPr lang="es" sz="1600"/>
              <a:t> es igual a infinito, y si no, </a:t>
            </a:r>
            <a:r>
              <a:rPr lang="es" sz="1600"/>
              <a:t>evalúa</a:t>
            </a:r>
            <a:r>
              <a:rPr lang="es" sz="1600"/>
              <a:t> otra </a:t>
            </a:r>
            <a:r>
              <a:rPr lang="es" sz="1600"/>
              <a:t>heurística</a:t>
            </a:r>
            <a:r>
              <a:rPr lang="es" sz="1600"/>
              <a:t> provista.</a:t>
            </a:r>
            <a:endParaRPr sz="1600"/>
          </a:p>
          <a:p>
            <a:pPr indent="0" lvl="0" marL="0" rtl="0">
              <a:spcBef>
                <a:spcPts val="1600"/>
              </a:spcBef>
              <a:spcAft>
                <a:spcPts val="0"/>
              </a:spcAft>
              <a:buNone/>
            </a:pPr>
            <a:r>
              <a:rPr lang="es" sz="1600"/>
              <a:t>Un estado es considerado </a:t>
            </a:r>
            <a:r>
              <a:rPr lang="es" sz="1600"/>
              <a:t>inválido</a:t>
            </a:r>
            <a:r>
              <a:rPr lang="es" sz="1600"/>
              <a:t> si una ficha no posee vecinos y no esta tocada</a:t>
            </a:r>
            <a:endParaRPr sz="1600"/>
          </a:p>
          <a:p>
            <a:pPr indent="0" lvl="0" marL="0" rtl="0">
              <a:spcBef>
                <a:spcPts val="1600"/>
              </a:spcBef>
              <a:spcAft>
                <a:spcPts val="1600"/>
              </a:spcAft>
              <a:buNone/>
            </a:pPr>
            <a:r>
              <a:rPr lang="es" sz="1600"/>
              <a:t>Una ficha es vecina de otra si desde la primera se puede mover a la segunda según las reglas definidas</a:t>
            </a:r>
            <a:endParaRPr sz="1600"/>
          </a:p>
        </p:txBody>
      </p:sp>
      <p:pic>
        <p:nvPicPr>
          <p:cNvPr id="139" name="Shape 139"/>
          <p:cNvPicPr preferRelativeResize="0"/>
          <p:nvPr/>
        </p:nvPicPr>
        <p:blipFill>
          <a:blip r:embed="rId3">
            <a:alphaModFix/>
          </a:blip>
          <a:stretch>
            <a:fillRect/>
          </a:stretch>
        </p:blipFill>
        <p:spPr>
          <a:xfrm>
            <a:off x="3328125" y="571150"/>
            <a:ext cx="5586724" cy="41900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Problemas con </a:t>
            </a:r>
            <a:r>
              <a:rPr lang="es" sz="4200"/>
              <a:t>heurísticas</a:t>
            </a:r>
            <a:endParaRPr/>
          </a:p>
        </p:txBody>
      </p:sp>
      <p:sp>
        <p:nvSpPr>
          <p:cNvPr id="145" name="Shape 145"/>
          <p:cNvSpPr txBox="1"/>
          <p:nvPr>
            <p:ph idx="1" type="body"/>
          </p:nvPr>
        </p:nvSpPr>
        <p:spPr>
          <a:xfrm>
            <a:off x="471900" y="1919075"/>
            <a:ext cx="8222100" cy="3107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a:t>La </a:t>
            </a:r>
            <a:r>
              <a:rPr lang="es"/>
              <a:t>heurística</a:t>
            </a:r>
            <a:r>
              <a:rPr lang="es"/>
              <a:t> representa la distancia que falta al nodo final</a:t>
            </a:r>
            <a:endParaRPr/>
          </a:p>
          <a:p>
            <a:pPr indent="-342900" lvl="0" marL="457200" rtl="0">
              <a:spcBef>
                <a:spcPts val="0"/>
              </a:spcBef>
              <a:spcAft>
                <a:spcPts val="0"/>
              </a:spcAft>
              <a:buSzPts val="1800"/>
              <a:buChar char="●"/>
            </a:pPr>
            <a:r>
              <a:rPr lang="es"/>
              <a:t>Nosotros siempre sabemos el largo del camino final al nodo</a:t>
            </a:r>
            <a:endParaRPr/>
          </a:p>
          <a:p>
            <a:pPr indent="-342900" lvl="0" marL="457200" rtl="0">
              <a:spcBef>
                <a:spcPts val="0"/>
              </a:spcBef>
              <a:spcAft>
                <a:spcPts val="0"/>
              </a:spcAft>
              <a:buSzPts val="1800"/>
              <a:buChar char="●"/>
            </a:pPr>
            <a:r>
              <a:rPr lang="es"/>
              <a:t>Si consideramos la </a:t>
            </a:r>
            <a:r>
              <a:rPr lang="es"/>
              <a:t>heurística</a:t>
            </a:r>
            <a:r>
              <a:rPr lang="es"/>
              <a:t> como la distancia al final, todos los nodos </a:t>
            </a:r>
            <a:r>
              <a:rPr lang="es"/>
              <a:t>tendrán</a:t>
            </a:r>
            <a:r>
              <a:rPr lang="es"/>
              <a:t> el mismo costo+</a:t>
            </a:r>
            <a:r>
              <a:rPr lang="es"/>
              <a:t>heurística</a:t>
            </a:r>
            <a:r>
              <a:rPr lang="es"/>
              <a:t> </a:t>
            </a:r>
            <a:r>
              <a:rPr lang="es"/>
              <a:t>idéntico</a:t>
            </a:r>
            <a:endParaRPr/>
          </a:p>
          <a:p>
            <a:pPr indent="-342900" lvl="0" marL="457200" rtl="0">
              <a:spcBef>
                <a:spcPts val="0"/>
              </a:spcBef>
              <a:spcAft>
                <a:spcPts val="0"/>
              </a:spcAft>
              <a:buSzPts val="1800"/>
              <a:buChar char="●"/>
            </a:pPr>
            <a:r>
              <a:rPr lang="es"/>
              <a:t>Si la </a:t>
            </a:r>
            <a:r>
              <a:rPr lang="es"/>
              <a:t>heurística</a:t>
            </a:r>
            <a:r>
              <a:rPr lang="es"/>
              <a:t> es mayor al costo restante, no es admisible</a:t>
            </a:r>
            <a:endParaRPr/>
          </a:p>
          <a:p>
            <a:pPr indent="-342900" lvl="0" marL="457200" rtl="0">
              <a:spcBef>
                <a:spcPts val="0"/>
              </a:spcBef>
              <a:spcAft>
                <a:spcPts val="0"/>
              </a:spcAft>
              <a:buSzPts val="1800"/>
              <a:buChar char="●"/>
            </a:pPr>
            <a:r>
              <a:rPr lang="es"/>
              <a:t>Si es menor, a la cantidad que falta menos 1, los nodos de un nivel </a:t>
            </a:r>
            <a:r>
              <a:rPr lang="es"/>
              <a:t>más</a:t>
            </a:r>
            <a:r>
              <a:rPr lang="es"/>
              <a:t> profundo </a:t>
            </a:r>
            <a:r>
              <a:rPr lang="es"/>
              <a:t>serán</a:t>
            </a:r>
            <a:r>
              <a:rPr lang="es"/>
              <a:t> explotados luego de los de un menor nivel</a:t>
            </a:r>
            <a:endParaRPr/>
          </a:p>
          <a:p>
            <a:pPr indent="-342900" lvl="0" marL="457200" rtl="0">
              <a:spcBef>
                <a:spcPts val="0"/>
              </a:spcBef>
              <a:spcAft>
                <a:spcPts val="0"/>
              </a:spcAft>
              <a:buSzPts val="1800"/>
              <a:buChar char="●"/>
            </a:pPr>
            <a:r>
              <a:rPr lang="es"/>
              <a:t>No se deseaba que A* funcionara como un BFS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Fit Factor</a:t>
            </a:r>
            <a:endParaRPr/>
          </a:p>
        </p:txBody>
      </p:sp>
      <p:sp>
        <p:nvSpPr>
          <p:cNvPr id="151" name="Shape 1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a:t>La </a:t>
            </a:r>
            <a:r>
              <a:rPr lang="es"/>
              <a:t>heurística</a:t>
            </a:r>
            <a:r>
              <a:rPr lang="es"/>
              <a:t> para un Estado con R nodos restantes debe estar entre R-1 y R, así asemejarse a DFS.</a:t>
            </a:r>
            <a:endParaRPr/>
          </a:p>
          <a:p>
            <a:pPr indent="-342900" lvl="0" marL="457200" rtl="0">
              <a:spcBef>
                <a:spcPts val="0"/>
              </a:spcBef>
              <a:spcAft>
                <a:spcPts val="0"/>
              </a:spcAft>
              <a:buSzPts val="1800"/>
              <a:buChar char="●"/>
            </a:pPr>
            <a:r>
              <a:rPr lang="es"/>
              <a:t>D</a:t>
            </a:r>
            <a:r>
              <a:rPr lang="es"/>
              <a:t>efinimos nuestras heurísticas como </a:t>
            </a:r>
            <a:r>
              <a:rPr b="1" lang="es"/>
              <a:t>R - FF</a:t>
            </a:r>
            <a:r>
              <a:rPr lang="es"/>
              <a:t>, donde R representa la cantidad de piezas restantes y FF es un “Fit Factor” entre 0 y 1. </a:t>
            </a:r>
            <a:endParaRPr/>
          </a:p>
          <a:p>
            <a:pPr indent="-342900" lvl="0" marL="457200" rtl="0">
              <a:spcBef>
                <a:spcPts val="0"/>
              </a:spcBef>
              <a:spcAft>
                <a:spcPts val="0"/>
              </a:spcAft>
              <a:buSzPts val="1800"/>
              <a:buChar char="●"/>
            </a:pPr>
            <a:r>
              <a:rPr lang="es"/>
              <a:t>La heurística siempre será admisible y siempre </a:t>
            </a:r>
            <a:r>
              <a:rPr lang="es"/>
              <a:t>considerará</a:t>
            </a:r>
            <a:r>
              <a:rPr lang="es"/>
              <a:t> el Fit Factor para elegir el siguiente nodo a explotar.</a:t>
            </a:r>
            <a:br>
              <a:rPr lang="es"/>
            </a:br>
            <a:br>
              <a:rPr lang="es"/>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Closer to end Fit Factor</a:t>
            </a:r>
            <a:endParaRPr/>
          </a:p>
        </p:txBody>
      </p:sp>
      <p:sp>
        <p:nvSpPr>
          <p:cNvPr id="157" name="Shape 15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600"/>
              <a:t>Se basa simplemente en la elección de aquellos estados más cercanos al final, por lo que el fit factor es la cantidad de fichas tocadas. </a:t>
            </a:r>
            <a:endParaRPr sz="1600"/>
          </a:p>
        </p:txBody>
      </p:sp>
      <p:pic>
        <p:nvPicPr>
          <p:cNvPr id="158" name="Shape 158"/>
          <p:cNvPicPr preferRelativeResize="0"/>
          <p:nvPr/>
        </p:nvPicPr>
        <p:blipFill rotWithShape="1">
          <a:blip r:embed="rId3">
            <a:alphaModFix/>
          </a:blip>
          <a:srcRect b="8181" l="0" r="36475" t="0"/>
          <a:stretch/>
        </p:blipFill>
        <p:spPr>
          <a:xfrm>
            <a:off x="4131525" y="145725"/>
            <a:ext cx="4494501" cy="2596900"/>
          </a:xfrm>
          <a:prstGeom prst="rect">
            <a:avLst/>
          </a:prstGeom>
          <a:noFill/>
          <a:ln>
            <a:noFill/>
          </a:ln>
        </p:spPr>
      </p:pic>
      <p:pic>
        <p:nvPicPr>
          <p:cNvPr id="159" name="Shape 159"/>
          <p:cNvPicPr preferRelativeResize="0"/>
          <p:nvPr/>
        </p:nvPicPr>
        <p:blipFill rotWithShape="1">
          <a:blip r:embed="rId3">
            <a:alphaModFix/>
          </a:blip>
          <a:srcRect b="8181" l="66136" r="0" t="0"/>
          <a:stretch/>
        </p:blipFill>
        <p:spPr>
          <a:xfrm>
            <a:off x="5038800" y="2876700"/>
            <a:ext cx="2199900" cy="197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226075" y="357800"/>
            <a:ext cx="3026400" cy="147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Less neighbours Fit Factor</a:t>
            </a:r>
            <a:endParaRPr/>
          </a:p>
        </p:txBody>
      </p:sp>
      <p:sp>
        <p:nvSpPr>
          <p:cNvPr id="165" name="Shape 165"/>
          <p:cNvSpPr txBox="1"/>
          <p:nvPr>
            <p:ph idx="1" type="body"/>
          </p:nvPr>
        </p:nvSpPr>
        <p:spPr>
          <a:xfrm>
            <a:off x="226075" y="1837100"/>
            <a:ext cx="2808000" cy="2792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600"/>
              <a:t>Consta en la elección del estado con menor cantidad de vecinos. Una ficha con menos vecinos es más probable que sea bloqueada en un futuro (es decir que no pueda accederse de ninguna manera) si no se toma el camino por ella.</a:t>
            </a:r>
            <a:r>
              <a:rPr lang="es" sz="1600"/>
              <a:t> </a:t>
            </a:r>
            <a:endParaRPr sz="1600"/>
          </a:p>
          <a:p>
            <a:pPr indent="0" lvl="0" marL="0" rtl="0">
              <a:spcBef>
                <a:spcPts val="1600"/>
              </a:spcBef>
              <a:spcAft>
                <a:spcPts val="1600"/>
              </a:spcAft>
              <a:buNone/>
            </a:pPr>
            <a:r>
              <a:rPr lang="es" sz="1600"/>
              <a:t>(Menos alcanzable)</a:t>
            </a:r>
            <a:endParaRPr sz="1600"/>
          </a:p>
        </p:txBody>
      </p:sp>
      <p:pic>
        <p:nvPicPr>
          <p:cNvPr id="166" name="Shape 166"/>
          <p:cNvPicPr preferRelativeResize="0"/>
          <p:nvPr/>
        </p:nvPicPr>
        <p:blipFill rotWithShape="1">
          <a:blip r:embed="rId3">
            <a:alphaModFix/>
          </a:blip>
          <a:srcRect b="0" l="0" r="47867" t="0"/>
          <a:stretch/>
        </p:blipFill>
        <p:spPr>
          <a:xfrm>
            <a:off x="3989075" y="657213"/>
            <a:ext cx="4657875" cy="382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Componiendo Fit Factors</a:t>
            </a:r>
            <a:endParaRPr/>
          </a:p>
        </p:txBody>
      </p:sp>
      <p:sp>
        <p:nvSpPr>
          <p:cNvPr id="172" name="Shape 17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600"/>
              <a:t>Siendo X el </a:t>
            </a:r>
            <a:r>
              <a:rPr lang="es" sz="1600"/>
              <a:t>máximo</a:t>
            </a:r>
            <a:r>
              <a:rPr lang="es" sz="1600"/>
              <a:t> espacio entre 2 valores de FF1 y M el valor </a:t>
            </a:r>
            <a:r>
              <a:rPr lang="es" sz="1600"/>
              <a:t>máximo</a:t>
            </a:r>
            <a:r>
              <a:rPr lang="es" sz="1600"/>
              <a:t> de FF2</a:t>
            </a:r>
            <a:endParaRPr sz="1600"/>
          </a:p>
          <a:p>
            <a:pPr indent="0" lvl="0" marL="0">
              <a:spcBef>
                <a:spcPts val="1600"/>
              </a:spcBef>
              <a:spcAft>
                <a:spcPts val="0"/>
              </a:spcAft>
              <a:buNone/>
            </a:pPr>
            <a:r>
              <a:rPr lang="es" sz="1600"/>
              <a:t>Definimos nuestro FF como FF(E) = FF1(E) + FF2(E)/M*X </a:t>
            </a:r>
            <a:endParaRPr sz="600"/>
          </a:p>
          <a:p>
            <a:pPr indent="0" lvl="0" marL="0" rtl="0">
              <a:spcBef>
                <a:spcPts val="1600"/>
              </a:spcBef>
              <a:spcAft>
                <a:spcPts val="1600"/>
              </a:spcAft>
              <a:buNone/>
            </a:pPr>
            <a:r>
              <a:rPr lang="es" sz="1600"/>
              <a:t>Esta fórmula garantiza que para cualquier estado se priorice el primer fit factor y, en caso de ser iguales, ordene según el segundo fit factor.</a:t>
            </a:r>
            <a:endParaRPr sz="1600"/>
          </a:p>
        </p:txBody>
      </p:sp>
      <p:pic>
        <p:nvPicPr>
          <p:cNvPr id="173" name="Shape 173"/>
          <p:cNvPicPr preferRelativeResize="0"/>
          <p:nvPr/>
        </p:nvPicPr>
        <p:blipFill rotWithShape="1">
          <a:blip r:embed="rId3">
            <a:alphaModFix/>
          </a:blip>
          <a:srcRect b="10254" l="10736" r="7053" t="18235"/>
          <a:stretch/>
        </p:blipFill>
        <p:spPr>
          <a:xfrm>
            <a:off x="3343350" y="681388"/>
            <a:ext cx="5800651" cy="378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Heurísticas</a:t>
            </a:r>
            <a:r>
              <a:rPr lang="es" sz="4200"/>
              <a:t> Compuestas</a:t>
            </a:r>
            <a:endParaRPr/>
          </a:p>
        </p:txBody>
      </p:sp>
      <p:sp>
        <p:nvSpPr>
          <p:cNvPr id="179" name="Shape 179"/>
          <p:cNvSpPr txBox="1"/>
          <p:nvPr>
            <p:ph idx="1" type="body"/>
          </p:nvPr>
        </p:nvSpPr>
        <p:spPr>
          <a:xfrm>
            <a:off x="460950" y="1776675"/>
            <a:ext cx="8222100" cy="2998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s" sz="1400"/>
              <a:t>BH</a:t>
            </a:r>
            <a:r>
              <a:rPr lang="es" sz="1400"/>
              <a:t> = Basic Heuristic (Closer to end), prioridad caminos mas largos</a:t>
            </a:r>
            <a:endParaRPr sz="1400"/>
          </a:p>
          <a:p>
            <a:pPr indent="0" lvl="0" marL="0" rtl="0">
              <a:lnSpc>
                <a:spcPct val="100000"/>
              </a:lnSpc>
              <a:spcBef>
                <a:spcPts val="800"/>
              </a:spcBef>
              <a:spcAft>
                <a:spcPts val="0"/>
              </a:spcAft>
              <a:buNone/>
            </a:pPr>
            <a:r>
              <a:rPr b="1" lang="es" sz="1400"/>
              <a:t>NH</a:t>
            </a:r>
            <a:r>
              <a:rPr lang="es" sz="1400"/>
              <a:t> = Neighbour Heuristic, prioridad a caminos con menor cantidad de vecinos</a:t>
            </a:r>
            <a:endParaRPr sz="1400"/>
          </a:p>
          <a:p>
            <a:pPr indent="0" lvl="0" marL="0" rtl="0">
              <a:lnSpc>
                <a:spcPct val="100000"/>
              </a:lnSpc>
              <a:spcBef>
                <a:spcPts val="800"/>
              </a:spcBef>
              <a:spcAft>
                <a:spcPts val="0"/>
              </a:spcAft>
              <a:buNone/>
            </a:pPr>
            <a:r>
              <a:rPr b="1" lang="es" sz="1400"/>
              <a:t>CH</a:t>
            </a:r>
            <a:r>
              <a:rPr lang="es" sz="1400"/>
              <a:t> = Composite Heuristic (Primero por closer to end y luego por Neighbour)</a:t>
            </a:r>
            <a:endParaRPr sz="1400"/>
          </a:p>
          <a:p>
            <a:pPr indent="0" lvl="0" marL="0" rtl="0">
              <a:lnSpc>
                <a:spcPct val="100000"/>
              </a:lnSpc>
              <a:spcBef>
                <a:spcPts val="800"/>
              </a:spcBef>
              <a:spcAft>
                <a:spcPts val="0"/>
              </a:spcAft>
              <a:buNone/>
            </a:pPr>
            <a:r>
              <a:rPr b="1" lang="es" sz="1400"/>
              <a:t>RCH</a:t>
            </a:r>
            <a:r>
              <a:rPr lang="es" sz="1400"/>
              <a:t> = Reverse Composite Heuristic (Primero Neighbour, luego Closer to End)</a:t>
            </a:r>
            <a:endParaRPr sz="1400"/>
          </a:p>
          <a:p>
            <a:pPr indent="0" lvl="0" marL="0" rtl="0">
              <a:lnSpc>
                <a:spcPct val="100000"/>
              </a:lnSpc>
              <a:spcBef>
                <a:spcPts val="800"/>
              </a:spcBef>
              <a:spcAft>
                <a:spcPts val="0"/>
              </a:spcAft>
              <a:buNone/>
            </a:pPr>
            <a:r>
              <a:t/>
            </a:r>
            <a:endParaRPr sz="1400"/>
          </a:p>
          <a:p>
            <a:pPr indent="0" lvl="0" marL="0" rtl="0">
              <a:lnSpc>
                <a:spcPct val="100000"/>
              </a:lnSpc>
              <a:spcBef>
                <a:spcPts val="800"/>
              </a:spcBef>
              <a:spcAft>
                <a:spcPts val="0"/>
              </a:spcAft>
              <a:buNone/>
            </a:pPr>
            <a:r>
              <a:rPr b="1" lang="es" sz="1400"/>
              <a:t>FBH</a:t>
            </a:r>
            <a:r>
              <a:rPr lang="es" sz="1400"/>
              <a:t> = Filtered Basic Heuristic (Uso de la poda antes de evaluar BH)</a:t>
            </a:r>
            <a:endParaRPr sz="1400"/>
          </a:p>
          <a:p>
            <a:pPr indent="0" lvl="0" marL="0" rtl="0">
              <a:lnSpc>
                <a:spcPct val="100000"/>
              </a:lnSpc>
              <a:spcBef>
                <a:spcPts val="800"/>
              </a:spcBef>
              <a:spcAft>
                <a:spcPts val="0"/>
              </a:spcAft>
              <a:buNone/>
            </a:pPr>
            <a:r>
              <a:rPr b="1" lang="es" sz="1400"/>
              <a:t>FNH</a:t>
            </a:r>
            <a:r>
              <a:rPr lang="es" sz="1400"/>
              <a:t> = Filtered Basic Heuristic (Uso de la poda antes de evaluar NH)</a:t>
            </a:r>
            <a:endParaRPr sz="1400"/>
          </a:p>
          <a:p>
            <a:pPr indent="0" lvl="0" marL="0" rtl="0">
              <a:lnSpc>
                <a:spcPct val="100000"/>
              </a:lnSpc>
              <a:spcBef>
                <a:spcPts val="800"/>
              </a:spcBef>
              <a:spcAft>
                <a:spcPts val="0"/>
              </a:spcAft>
              <a:buNone/>
            </a:pPr>
            <a:r>
              <a:rPr b="1" lang="es" sz="1400"/>
              <a:t>FCH</a:t>
            </a:r>
            <a:r>
              <a:rPr lang="es" sz="1400"/>
              <a:t> = Filtered Basic Heuristic (Uso de la poda antes de evaluar CH)</a:t>
            </a:r>
            <a:endParaRPr sz="1400"/>
          </a:p>
          <a:p>
            <a:pPr indent="0" lvl="0" marL="0" rtl="0">
              <a:lnSpc>
                <a:spcPct val="100000"/>
              </a:lnSpc>
              <a:spcBef>
                <a:spcPts val="800"/>
              </a:spcBef>
              <a:spcAft>
                <a:spcPts val="0"/>
              </a:spcAft>
              <a:buNone/>
            </a:pPr>
            <a:r>
              <a:rPr b="1" lang="es" sz="1400"/>
              <a:t>FRCH</a:t>
            </a:r>
            <a:r>
              <a:rPr lang="es" sz="1400"/>
              <a:t> = Filtered Basic Heuristic (Uso de la poda antes de evaluar RCH)</a:t>
            </a:r>
            <a:endParaRPr sz="1400"/>
          </a:p>
          <a:p>
            <a:pPr indent="0" lvl="0" marL="0" rtl="0">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GREEDY</a:t>
            </a:r>
            <a:endParaRPr/>
          </a:p>
        </p:txBody>
      </p:sp>
      <p:sp>
        <p:nvSpPr>
          <p:cNvPr id="185" name="Shape 18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Explota  los nodos cuya </a:t>
            </a:r>
            <a:r>
              <a:rPr lang="es" sz="1400"/>
              <a:t>heurística</a:t>
            </a:r>
            <a:r>
              <a:rPr lang="es" sz="1400"/>
              <a:t> sea menor. Greedy no tienen en cuenta el camino anterior sino solo ve el </a:t>
            </a:r>
            <a:r>
              <a:rPr lang="es" sz="1400"/>
              <a:t>óptimo</a:t>
            </a:r>
            <a:r>
              <a:rPr lang="es" sz="1400"/>
              <a:t> local. Se utiliza entonces una priority queue ordenada por la </a:t>
            </a:r>
            <a:r>
              <a:rPr lang="es" sz="1400"/>
              <a:t>heurística</a:t>
            </a:r>
            <a:br>
              <a:rPr lang="es"/>
            </a:br>
            <a:endParaRPr/>
          </a:p>
        </p:txBody>
      </p:sp>
      <p:pic>
        <p:nvPicPr>
          <p:cNvPr id="186" name="Shape 186"/>
          <p:cNvPicPr preferRelativeResize="0"/>
          <p:nvPr/>
        </p:nvPicPr>
        <p:blipFill>
          <a:blip r:embed="rId3">
            <a:alphaModFix/>
          </a:blip>
          <a:stretch>
            <a:fillRect/>
          </a:stretch>
        </p:blipFill>
        <p:spPr>
          <a:xfrm>
            <a:off x="3404875" y="265300"/>
            <a:ext cx="5739125" cy="4612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Introducción</a:t>
            </a:r>
            <a:endParaRPr/>
          </a:p>
        </p:txBody>
      </p:sp>
      <p:sp>
        <p:nvSpPr>
          <p:cNvPr id="76" name="Shape 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El trabajo práctico consiste en la realización de un motor de búsqueda genérico que pueda resolver cualquier búsqueda de camino informada y desinformada. Además se nos asignó un problema con el cual probar el motor, y para el cual habría que generar heurísticas. En particular el problema de nuestro grupo es el juego “Chain Reaction”</a:t>
            </a:r>
            <a:br>
              <a:rPr lang="e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53575" y="738725"/>
            <a:ext cx="47553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Greedy</a:t>
            </a:r>
            <a:r>
              <a:rPr lang="es" sz="4200"/>
              <a:t>: Resultados</a:t>
            </a:r>
            <a:endParaRPr/>
          </a:p>
        </p:txBody>
      </p:sp>
      <p:sp>
        <p:nvSpPr>
          <p:cNvPr id="192" name="Shape 192"/>
          <p:cNvSpPr txBox="1"/>
          <p:nvPr/>
        </p:nvSpPr>
        <p:spPr>
          <a:xfrm>
            <a:off x="5746650" y="284825"/>
            <a:ext cx="2437800" cy="116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93" name="Shape 193" title="Gráfico"/>
          <p:cNvPicPr preferRelativeResize="0"/>
          <p:nvPr/>
        </p:nvPicPr>
        <p:blipFill>
          <a:blip r:embed="rId3">
            <a:alphaModFix/>
          </a:blip>
          <a:stretch>
            <a:fillRect/>
          </a:stretch>
        </p:blipFill>
        <p:spPr>
          <a:xfrm>
            <a:off x="222950" y="1862675"/>
            <a:ext cx="5026599" cy="3108101"/>
          </a:xfrm>
          <a:prstGeom prst="rect">
            <a:avLst/>
          </a:prstGeom>
          <a:noFill/>
          <a:ln>
            <a:noFill/>
          </a:ln>
        </p:spPr>
      </p:pic>
      <p:graphicFrame>
        <p:nvGraphicFramePr>
          <p:cNvPr id="194" name="Shape 194"/>
          <p:cNvGraphicFramePr/>
          <p:nvPr/>
        </p:nvGraphicFramePr>
        <p:xfrm>
          <a:off x="5249550" y="2148000"/>
          <a:ext cx="3000000" cy="3000000"/>
        </p:xfrm>
        <a:graphic>
          <a:graphicData uri="http://schemas.openxmlformats.org/drawingml/2006/table">
            <a:tbl>
              <a:tblPr>
                <a:noFill/>
                <a:tableStyleId>{B62B2F75-C9A7-4C02-BA2F-E57A223375DA}</a:tableStyleId>
              </a:tblPr>
              <a:tblGrid>
                <a:gridCol w="952500"/>
                <a:gridCol w="952500"/>
                <a:gridCol w="952500"/>
                <a:gridCol w="952500"/>
              </a:tblGrid>
              <a:tr h="200025">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3x3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5x5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7x7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G-BH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2227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3044133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G-NH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2151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2343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2151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2343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G-CRH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2151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2343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G-FB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688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229632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G-FN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449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1393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G-FCH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449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1393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lang="es" sz="1000"/>
                        <a:t>G-FCRH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449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a:t>1393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A*</a:t>
            </a:r>
            <a:endParaRPr/>
          </a:p>
        </p:txBody>
      </p:sp>
      <p:sp>
        <p:nvSpPr>
          <p:cNvPr id="200" name="Shape 20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Explota primero aquellos nodos que tengan menor peso. Por eso se utiliza una priority queue ordenada por la suma del costo a llegar a ese nodo </a:t>
            </a:r>
            <a:r>
              <a:rPr lang="es" sz="1400"/>
              <a:t>más</a:t>
            </a:r>
            <a:r>
              <a:rPr lang="es" sz="1400"/>
              <a:t> el costo de la </a:t>
            </a:r>
            <a:r>
              <a:rPr lang="es" sz="1400"/>
              <a:t>heurística</a:t>
            </a:r>
            <a:r>
              <a:rPr lang="es" sz="1400"/>
              <a:t>.</a:t>
            </a:r>
            <a:endParaRPr sz="1400"/>
          </a:p>
        </p:txBody>
      </p:sp>
      <p:pic>
        <p:nvPicPr>
          <p:cNvPr id="201" name="Shape 201"/>
          <p:cNvPicPr preferRelativeResize="0"/>
          <p:nvPr/>
        </p:nvPicPr>
        <p:blipFill>
          <a:blip r:embed="rId3">
            <a:alphaModFix/>
          </a:blip>
          <a:stretch>
            <a:fillRect/>
          </a:stretch>
        </p:blipFill>
        <p:spPr>
          <a:xfrm>
            <a:off x="3467700" y="601275"/>
            <a:ext cx="5586725" cy="40280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60950" y="209850"/>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A*</a:t>
            </a:r>
            <a:r>
              <a:rPr lang="es" sz="4200"/>
              <a:t>: Resultados</a:t>
            </a:r>
            <a:endParaRPr/>
          </a:p>
        </p:txBody>
      </p:sp>
      <p:pic>
        <p:nvPicPr>
          <p:cNvPr id="207" name="Shape 207" title="Gráfico"/>
          <p:cNvPicPr preferRelativeResize="0"/>
          <p:nvPr/>
        </p:nvPicPr>
        <p:blipFill>
          <a:blip r:embed="rId3">
            <a:alphaModFix/>
          </a:blip>
          <a:stretch>
            <a:fillRect/>
          </a:stretch>
        </p:blipFill>
        <p:spPr>
          <a:xfrm>
            <a:off x="1678375" y="1687800"/>
            <a:ext cx="5274549" cy="3261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A* Escalabilidad</a:t>
            </a:r>
            <a:endParaRPr/>
          </a:p>
        </p:txBody>
      </p:sp>
      <p:sp>
        <p:nvSpPr>
          <p:cNvPr id="213" name="Shape 21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 logra a escalar a tableros de dimensiones elevadas, llegando a resolver tableros de hasta 50x50 casilleros.</a:t>
            </a:r>
            <a:endParaRPr/>
          </a:p>
          <a:p>
            <a:pPr indent="0" lvl="0" marL="0">
              <a:spcBef>
                <a:spcPts val="1600"/>
              </a:spcBef>
              <a:spcAft>
                <a:spcPts val="1600"/>
              </a:spcAft>
              <a:buNone/>
            </a:pPr>
            <a:r>
              <a:rPr lang="es"/>
              <a:t>Esto resulta </a:t>
            </a:r>
            <a:r>
              <a:rPr lang="es"/>
              <a:t>únicamente</a:t>
            </a:r>
            <a:r>
              <a:rPr lang="es"/>
              <a:t> posible bajo el uso de dos de las </a:t>
            </a:r>
            <a:r>
              <a:rPr lang="es"/>
              <a:t>heurísticas</a:t>
            </a:r>
            <a:r>
              <a:rPr lang="es"/>
              <a:t> propuestas: CH y FCH</a:t>
            </a:r>
            <a:endParaRPr/>
          </a:p>
        </p:txBody>
      </p:sp>
      <p:graphicFrame>
        <p:nvGraphicFramePr>
          <p:cNvPr id="214" name="Shape 214"/>
          <p:cNvGraphicFramePr/>
          <p:nvPr/>
        </p:nvGraphicFramePr>
        <p:xfrm>
          <a:off x="1182775" y="3695900"/>
          <a:ext cx="3000000" cy="3000000"/>
        </p:xfrm>
        <a:graphic>
          <a:graphicData uri="http://schemas.openxmlformats.org/drawingml/2006/table">
            <a:tbl>
              <a:tblPr>
                <a:noFill/>
                <a:tableStyleId>{B62B2F75-C9A7-4C02-BA2F-E57A223375DA}</a:tableStyleId>
              </a:tblPr>
              <a:tblGrid>
                <a:gridCol w="952500"/>
                <a:gridCol w="952500"/>
                <a:gridCol w="952500"/>
                <a:gridCol w="952500"/>
                <a:gridCol w="952500"/>
              </a:tblGrid>
              <a:tr h="200025">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A-CH 40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A-FCH 40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A-CH 50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A-CFH 50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Creados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1739030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18695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36260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36260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Frontera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17293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17293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34055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34055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Expandidos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247161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2204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2204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Tiempo</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22071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2614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11487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Viendo en perspectiva . . .</a:t>
            </a:r>
            <a:endParaRPr/>
          </a:p>
        </p:txBody>
      </p:sp>
      <p:graphicFrame>
        <p:nvGraphicFramePr>
          <p:cNvPr id="220" name="Shape 220"/>
          <p:cNvGraphicFramePr/>
          <p:nvPr/>
        </p:nvGraphicFramePr>
        <p:xfrm>
          <a:off x="1725450" y="1753800"/>
          <a:ext cx="3000000" cy="3000000"/>
        </p:xfrm>
        <a:graphic>
          <a:graphicData uri="http://schemas.openxmlformats.org/drawingml/2006/table">
            <a:tbl>
              <a:tblPr>
                <a:noFill/>
                <a:tableStyleId>{B62B2F75-C9A7-4C02-BA2F-E57A223375DA}</a:tableStyleId>
              </a:tblPr>
              <a:tblGrid>
                <a:gridCol w="952500"/>
                <a:gridCol w="952500"/>
                <a:gridCol w="952500"/>
                <a:gridCol w="952500"/>
                <a:gridCol w="952500"/>
                <a:gridCol w="952500"/>
              </a:tblGrid>
              <a:tr h="200025">
                <a:tc>
                  <a:txBody>
                    <a:bodyPr>
                      <a:noAutofit/>
                    </a:bodyPr>
                    <a:lstStyle/>
                    <a:p>
                      <a:pPr indent="0" lvl="0" marL="0" rtl="0">
                        <a:lnSpc>
                          <a:spcPct val="115000"/>
                        </a:lnSpc>
                        <a:spcBef>
                          <a:spcPts val="0"/>
                        </a:spcBef>
                        <a:spcAft>
                          <a:spcPts val="0"/>
                        </a:spcAft>
                        <a:buNone/>
                      </a:pPr>
                      <a:r>
                        <a:rPr i="1" lang="es" sz="1000"/>
                        <a:t>3x3</a:t>
                      </a:r>
                      <a:endParaRPr i="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BFS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IDDFS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Astar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Greedy</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99</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95</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11</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221" name="Shape 221"/>
          <p:cNvGraphicFramePr/>
          <p:nvPr/>
        </p:nvGraphicFramePr>
        <p:xfrm>
          <a:off x="1725450" y="2891438"/>
          <a:ext cx="3000000" cy="3000000"/>
        </p:xfrm>
        <a:graphic>
          <a:graphicData uri="http://schemas.openxmlformats.org/drawingml/2006/table">
            <a:tbl>
              <a:tblPr>
                <a:noFill/>
                <a:tableStyleId>{B62B2F75-C9A7-4C02-BA2F-E57A223375DA}</a:tableStyleId>
              </a:tblPr>
              <a:tblGrid>
                <a:gridCol w="952500"/>
                <a:gridCol w="952500"/>
                <a:gridCol w="952500"/>
                <a:gridCol w="952500"/>
                <a:gridCol w="952500"/>
                <a:gridCol w="952500"/>
              </a:tblGrid>
              <a:tr h="200025">
                <a:tc>
                  <a:txBody>
                    <a:bodyPr>
                      <a:noAutofit/>
                    </a:bodyPr>
                    <a:lstStyle/>
                    <a:p>
                      <a:pPr indent="0" lvl="0" marL="0" rtl="0">
                        <a:lnSpc>
                          <a:spcPct val="115000"/>
                        </a:lnSpc>
                        <a:spcBef>
                          <a:spcPts val="0"/>
                        </a:spcBef>
                        <a:spcAft>
                          <a:spcPts val="0"/>
                        </a:spcAft>
                        <a:buNone/>
                      </a:pPr>
                      <a:r>
                        <a:rPr i="1" lang="es" sz="1000"/>
                        <a:t>5x5</a:t>
                      </a:r>
                      <a:endParaRPr i="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BFS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IDDFS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Astar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Greedy</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14487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755</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18195</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49</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674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31</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14455</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675</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15269</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449</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222" name="Shape 222"/>
          <p:cNvGraphicFramePr/>
          <p:nvPr/>
        </p:nvGraphicFramePr>
        <p:xfrm>
          <a:off x="1725450" y="4029075"/>
          <a:ext cx="3000000" cy="3000000"/>
        </p:xfrm>
        <a:graphic>
          <a:graphicData uri="http://schemas.openxmlformats.org/drawingml/2006/table">
            <a:tbl>
              <a:tblPr>
                <a:noFill/>
                <a:tableStyleId>{B62B2F75-C9A7-4C02-BA2F-E57A223375DA}</a:tableStyleId>
              </a:tblPr>
              <a:tblGrid>
                <a:gridCol w="952500"/>
                <a:gridCol w="952500"/>
                <a:gridCol w="952500"/>
                <a:gridCol w="952500"/>
                <a:gridCol w="952500"/>
                <a:gridCol w="952500"/>
              </a:tblGrid>
              <a:tr h="173600">
                <a:tc>
                  <a:txBody>
                    <a:bodyPr>
                      <a:noAutofit/>
                    </a:bodyPr>
                    <a:lstStyle/>
                    <a:p>
                      <a:pPr indent="0" lvl="0" marL="0" rtl="0">
                        <a:lnSpc>
                          <a:spcPct val="115000"/>
                        </a:lnSpc>
                        <a:spcBef>
                          <a:spcPts val="0"/>
                        </a:spcBef>
                        <a:spcAft>
                          <a:spcPts val="0"/>
                        </a:spcAft>
                        <a:buNone/>
                      </a:pPr>
                      <a:r>
                        <a:rPr i="1" lang="es" sz="1000"/>
                        <a:t>6x6</a:t>
                      </a:r>
                      <a:endParaRPr i="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BFS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IDDFS</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Astar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Greedy</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3600">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36714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230213499</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3600">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3600">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29556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200739767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73600">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s" sz="1000"/>
                        <a: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Conclusiones</a:t>
            </a:r>
            <a:endParaRPr/>
          </a:p>
        </p:txBody>
      </p:sp>
      <p:sp>
        <p:nvSpPr>
          <p:cNvPr id="228" name="Shape 2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a:t>La búsqueda informada nos permitirá tomar mejores decisiones en cuanto a donde explorar en el árbol.</a:t>
            </a:r>
            <a:endParaRPr/>
          </a:p>
          <a:p>
            <a:pPr indent="-342900" lvl="0" marL="457200" rtl="0">
              <a:spcBef>
                <a:spcPts val="0"/>
              </a:spcBef>
              <a:spcAft>
                <a:spcPts val="0"/>
              </a:spcAft>
              <a:buSzPts val="1800"/>
              <a:buChar char="●"/>
            </a:pPr>
            <a:r>
              <a:rPr lang="es"/>
              <a:t>Aunque todas las heurísticas propuestas se muestran efectivas para tableros de dimensiones chicas, cuando se desea aumentar el tamaño, tan solo dos de ellas logran escalar.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Chain Reaction</a:t>
            </a:r>
            <a:endParaRPr/>
          </a:p>
        </p:txBody>
      </p:sp>
      <p:pic>
        <p:nvPicPr>
          <p:cNvPr id="82" name="Shape 82"/>
          <p:cNvPicPr preferRelativeResize="0"/>
          <p:nvPr/>
        </p:nvPicPr>
        <p:blipFill>
          <a:blip r:embed="rId3">
            <a:alphaModFix/>
          </a:blip>
          <a:stretch>
            <a:fillRect/>
          </a:stretch>
        </p:blipFill>
        <p:spPr>
          <a:xfrm>
            <a:off x="3042938" y="1877625"/>
            <a:ext cx="3080025" cy="300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Observación</a:t>
            </a:r>
            <a:endParaRPr/>
          </a:p>
        </p:txBody>
      </p:sp>
      <p:sp>
        <p:nvSpPr>
          <p:cNvPr id="88" name="Shape 8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Char char="●"/>
            </a:pPr>
            <a:r>
              <a:rPr lang="es" sz="3000"/>
              <a:t>Nunca va a haber una solucion de menos de T pasos.</a:t>
            </a:r>
            <a:endParaRPr sz="3000"/>
          </a:p>
          <a:p>
            <a:pPr indent="0" lvl="0" marL="0" rtl="0">
              <a:spcBef>
                <a:spcPts val="1600"/>
              </a:spcBef>
              <a:spcAft>
                <a:spcPts val="0"/>
              </a:spcAft>
              <a:buNone/>
            </a:pPr>
            <a:r>
              <a:t/>
            </a:r>
            <a:endParaRPr sz="700"/>
          </a:p>
          <a:p>
            <a:pPr indent="-419100" lvl="0" marL="457200" rtl="0">
              <a:spcBef>
                <a:spcPts val="1600"/>
              </a:spcBef>
              <a:spcAft>
                <a:spcPts val="0"/>
              </a:spcAft>
              <a:buSzPts val="3000"/>
              <a:buChar char="●"/>
            </a:pPr>
            <a:r>
              <a:rPr lang="es" sz="3000"/>
              <a:t>El camino máximo es de T elementos.</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s"/>
              <a:t>Métodos de Búsqueda desinformada</a:t>
            </a:r>
            <a:endParaRPr/>
          </a:p>
          <a:p>
            <a:pPr indent="0" lvl="0" marL="0" rt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DFS e IDDFS</a:t>
            </a:r>
            <a:endParaRPr/>
          </a:p>
        </p:txBody>
      </p:sp>
      <p:sp>
        <p:nvSpPr>
          <p:cNvPr id="99" name="Shape 9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400"/>
              <a:t>DFS: Se recorre un camino hasta el final, y luego se realiza backtracking hasta encontrar la </a:t>
            </a:r>
            <a:r>
              <a:rPr lang="es" sz="1400"/>
              <a:t>solución</a:t>
            </a:r>
            <a:r>
              <a:rPr lang="es" sz="1400"/>
              <a:t>.</a:t>
            </a:r>
            <a:endParaRPr sz="1400"/>
          </a:p>
          <a:p>
            <a:pPr indent="0" lvl="0" marL="0">
              <a:spcBef>
                <a:spcPts val="1600"/>
              </a:spcBef>
              <a:spcAft>
                <a:spcPts val="0"/>
              </a:spcAft>
              <a:buNone/>
            </a:pPr>
            <a:r>
              <a:t/>
            </a:r>
            <a:endParaRPr sz="1400"/>
          </a:p>
          <a:p>
            <a:pPr indent="0" lvl="0" marL="0">
              <a:spcBef>
                <a:spcPts val="1600"/>
              </a:spcBef>
              <a:spcAft>
                <a:spcPts val="1600"/>
              </a:spcAft>
              <a:buNone/>
            </a:pPr>
            <a:r>
              <a:rPr lang="es" sz="1400"/>
              <a:t>IDDFS: Se recorren todos los caminos hasta el nivel X, si no se encuentra solucion, se aumenta X y se repite</a:t>
            </a:r>
            <a:br>
              <a:rPr lang="es" sz="1400"/>
            </a:br>
            <a:endParaRPr sz="1400"/>
          </a:p>
        </p:txBody>
      </p:sp>
      <p:pic>
        <p:nvPicPr>
          <p:cNvPr id="100" name="Shape 100"/>
          <p:cNvPicPr preferRelativeResize="0"/>
          <p:nvPr/>
        </p:nvPicPr>
        <p:blipFill>
          <a:blip r:embed="rId3">
            <a:alphaModFix/>
          </a:blip>
          <a:stretch>
            <a:fillRect/>
          </a:stretch>
        </p:blipFill>
        <p:spPr>
          <a:xfrm>
            <a:off x="3488400" y="466500"/>
            <a:ext cx="5586726" cy="42104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DFS e IDDFS</a:t>
            </a:r>
            <a:r>
              <a:rPr lang="es" sz="4200"/>
              <a:t>: Resultados</a:t>
            </a:r>
            <a:endParaRPr/>
          </a:p>
        </p:txBody>
      </p:sp>
      <p:pic>
        <p:nvPicPr>
          <p:cNvPr id="106" name="Shape 106" title="Gráfico"/>
          <p:cNvPicPr preferRelativeResize="0"/>
          <p:nvPr/>
        </p:nvPicPr>
        <p:blipFill>
          <a:blip r:embed="rId3">
            <a:alphaModFix/>
          </a:blip>
          <a:stretch>
            <a:fillRect/>
          </a:stretch>
        </p:blipFill>
        <p:spPr>
          <a:xfrm>
            <a:off x="0" y="1870700"/>
            <a:ext cx="5054649" cy="3125501"/>
          </a:xfrm>
          <a:prstGeom prst="rect">
            <a:avLst/>
          </a:prstGeom>
          <a:noFill/>
          <a:ln>
            <a:noFill/>
          </a:ln>
        </p:spPr>
      </p:pic>
      <p:pic>
        <p:nvPicPr>
          <p:cNvPr id="107" name="Shape 107"/>
          <p:cNvPicPr preferRelativeResize="0"/>
          <p:nvPr/>
        </p:nvPicPr>
        <p:blipFill>
          <a:blip r:embed="rId4">
            <a:alphaModFix/>
          </a:blip>
          <a:stretch>
            <a:fillRect/>
          </a:stretch>
        </p:blipFill>
        <p:spPr>
          <a:xfrm>
            <a:off x="3039350" y="1851075"/>
            <a:ext cx="1658175" cy="280100"/>
          </a:xfrm>
          <a:prstGeom prst="rect">
            <a:avLst/>
          </a:prstGeom>
          <a:noFill/>
          <a:ln>
            <a:noFill/>
          </a:ln>
        </p:spPr>
      </p:pic>
      <p:graphicFrame>
        <p:nvGraphicFramePr>
          <p:cNvPr id="108" name="Shape 108"/>
          <p:cNvGraphicFramePr/>
          <p:nvPr/>
        </p:nvGraphicFramePr>
        <p:xfrm>
          <a:off x="5197200" y="2259975"/>
          <a:ext cx="3000000" cy="3000000"/>
        </p:xfrm>
        <a:graphic>
          <a:graphicData uri="http://schemas.openxmlformats.org/drawingml/2006/table">
            <a:tbl>
              <a:tblPr>
                <a:noFill/>
                <a:tableStyleId>{B62B2F75-C9A7-4C02-BA2F-E57A223375DA}</a:tableStyleId>
              </a:tblPr>
              <a:tblGrid>
                <a:gridCol w="952500"/>
                <a:gridCol w="952500"/>
                <a:gridCol w="952500"/>
                <a:gridCol w="952500"/>
              </a:tblGrid>
              <a:tr h="200025">
                <a:tc>
                  <a:txBody>
                    <a:bodyPr>
                      <a:noAutofit/>
                    </a:bodyPr>
                    <a:lstStyle/>
                    <a:p>
                      <a:pPr indent="0" lvl="0" marL="0" rtl="0">
                        <a:lnSpc>
                          <a:spcPct val="115000"/>
                        </a:lnSpc>
                        <a:spcBef>
                          <a:spcPts val="0"/>
                        </a:spcBef>
                        <a:spcAft>
                          <a:spcPts val="0"/>
                        </a:spcAft>
                        <a:buNone/>
                      </a:pPr>
                      <a:r>
                        <a:rPr i="1" lang="es" sz="1000"/>
                        <a:t>DFS</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3x3</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4x4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5x5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22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i="1" lang="es" sz="1000"/>
                        <a:t>IDDFS</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3x3</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4x4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5x5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671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18195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567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15269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BFS</a:t>
            </a:r>
            <a:endParaRPr/>
          </a:p>
        </p:txBody>
      </p:sp>
      <p:sp>
        <p:nvSpPr>
          <p:cNvPr id="114" name="Shape 11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Los nodos que primero se agregaron al pool son los que se explotan siguiente, por lo que se usa una cola. La idea es recorrer todos los nodos del mismo nivel y explotarlos antes de proceder al siguiente nivel.</a:t>
            </a:r>
            <a:br>
              <a:rPr lang="es"/>
            </a:br>
            <a:endParaRPr/>
          </a:p>
        </p:txBody>
      </p:sp>
      <p:pic>
        <p:nvPicPr>
          <p:cNvPr id="115" name="Shape 115"/>
          <p:cNvPicPr preferRelativeResize="0"/>
          <p:nvPr/>
        </p:nvPicPr>
        <p:blipFill>
          <a:blip r:embed="rId3">
            <a:alphaModFix/>
          </a:blip>
          <a:stretch>
            <a:fillRect/>
          </a:stretch>
        </p:blipFill>
        <p:spPr>
          <a:xfrm>
            <a:off x="3404875" y="405325"/>
            <a:ext cx="5586726" cy="43328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BFS: Resultados</a:t>
            </a:r>
            <a:endParaRPr/>
          </a:p>
        </p:txBody>
      </p:sp>
      <p:pic>
        <p:nvPicPr>
          <p:cNvPr id="121" name="Shape 121" title="Gráfico"/>
          <p:cNvPicPr preferRelativeResize="0"/>
          <p:nvPr/>
        </p:nvPicPr>
        <p:blipFill>
          <a:blip r:embed="rId3">
            <a:alphaModFix/>
          </a:blip>
          <a:stretch>
            <a:fillRect/>
          </a:stretch>
        </p:blipFill>
        <p:spPr>
          <a:xfrm>
            <a:off x="49349" y="1909775"/>
            <a:ext cx="5015151" cy="3101050"/>
          </a:xfrm>
          <a:prstGeom prst="rect">
            <a:avLst/>
          </a:prstGeom>
          <a:noFill/>
          <a:ln>
            <a:noFill/>
          </a:ln>
        </p:spPr>
      </p:pic>
      <p:graphicFrame>
        <p:nvGraphicFramePr>
          <p:cNvPr id="122" name="Shape 122"/>
          <p:cNvGraphicFramePr/>
          <p:nvPr/>
        </p:nvGraphicFramePr>
        <p:xfrm>
          <a:off x="5167550" y="2936425"/>
          <a:ext cx="3000000" cy="3000000"/>
        </p:xfrm>
        <a:graphic>
          <a:graphicData uri="http://schemas.openxmlformats.org/drawingml/2006/table">
            <a:tbl>
              <a:tblPr>
                <a:noFill/>
                <a:tableStyleId>{B62B2F75-C9A7-4C02-BA2F-E57A223375DA}</a:tableStyleId>
              </a:tblPr>
              <a:tblGrid>
                <a:gridCol w="952500"/>
                <a:gridCol w="952500"/>
                <a:gridCol w="952500"/>
                <a:gridCol w="952500"/>
              </a:tblGrid>
              <a:tr h="200025">
                <a:tc>
                  <a:txBody>
                    <a:bodyPr>
                      <a:noAutofit/>
                    </a:bodyPr>
                    <a:lstStyle/>
                    <a:p>
                      <a:pPr indent="0" lvl="0" marL="0" rtl="0">
                        <a:lnSpc>
                          <a:spcPct val="115000"/>
                        </a:lnSpc>
                        <a:spcBef>
                          <a:spcPts val="0"/>
                        </a:spcBef>
                        <a:spcAft>
                          <a:spcPts val="0"/>
                        </a:spcAft>
                        <a:buNone/>
                      </a:pPr>
                      <a:r>
                        <a:rPr i="1" lang="es" sz="1000"/>
                        <a:t>BFS</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3x3</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4x4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s" sz="1000"/>
                        <a:t>5x5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Created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546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14487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Frontier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51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Opened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494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14455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nSpc>
                          <a:spcPct val="115000"/>
                        </a:lnSpc>
                        <a:spcBef>
                          <a:spcPts val="0"/>
                        </a:spcBef>
                        <a:spcAft>
                          <a:spcPts val="0"/>
                        </a:spcAft>
                        <a:buNone/>
                      </a:pPr>
                      <a:r>
                        <a:rPr b="1" lang="es" sz="1000"/>
                        <a:t>Depth</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s"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